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313F56-BDA3-4C4F-B9D0-EB769A463811}">
  <a:tblStyle styleId="{C0313F56-BDA3-4C4F-B9D0-EB769A463811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6A64EA9-A9EA-42E3-AF50-F75FFC45DF18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E2544C-D027-4A63-95DE-A4DBF0033C54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2652979-B6AC-4687-9F1C-046448776A7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A790C391-1DC2-451A-BD5F-FE91384028FC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A2DA84-DD71-4BBE-8A75-434BCB519E7B}" styleName="Table_5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28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5165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519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52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977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913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281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48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558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374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242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015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833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45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74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960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365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533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622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28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138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301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77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4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78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870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46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24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789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445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98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-11" y="1334226"/>
            <a:ext cx="7314320" cy="4116299"/>
            <a:chOff x="-11" y="1378676"/>
            <a:chExt cx="7314320" cy="4116299"/>
          </a:xfrm>
        </p:grpSpPr>
        <p:sp>
          <p:nvSpPr>
            <p:cNvPr id="61" name="Shape 61"/>
            <p:cNvSpPr/>
            <p:nvPr/>
          </p:nvSpPr>
          <p:spPr>
            <a:xfrm flipH="1">
              <a:off x="-11" y="1378676"/>
              <a:ext cx="187800" cy="41162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flipH="1">
              <a:off x="187809" y="1378676"/>
              <a:ext cx="7126499" cy="4116299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685800" y="2266575"/>
            <a:ext cx="6400799" cy="1333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685800" y="3600451"/>
            <a:ext cx="6400799" cy="900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Shape 66"/>
          <p:cNvGrpSpPr/>
          <p:nvPr/>
        </p:nvGrpSpPr>
        <p:grpSpPr>
          <a:xfrm>
            <a:off x="-13" y="-12188"/>
            <a:ext cx="8005727" cy="1612601"/>
            <a:chOff x="-13" y="-12187"/>
            <a:chExt cx="8005727" cy="1161900"/>
          </a:xfrm>
        </p:grpSpPr>
        <p:sp>
          <p:nvSpPr>
            <p:cNvPr id="67" name="Shape 67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704688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6245" y="1704684"/>
            <a:ext cx="4038599" cy="484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4648200" y="1704684"/>
            <a:ext cx="4038599" cy="484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74" name="Shape 74"/>
          <p:cNvGrpSpPr/>
          <p:nvPr/>
        </p:nvGrpSpPr>
        <p:grpSpPr>
          <a:xfrm>
            <a:off x="-13" y="-12188"/>
            <a:ext cx="8005727" cy="1612601"/>
            <a:chOff x="-13" y="-12187"/>
            <a:chExt cx="8005727" cy="1161900"/>
          </a:xfrm>
        </p:grpSpPr>
        <p:sp>
          <p:nvSpPr>
            <p:cNvPr id="75" name="Shape 75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Shape 79"/>
          <p:cNvGrpSpPr/>
          <p:nvPr/>
        </p:nvGrpSpPr>
        <p:grpSpPr>
          <a:xfrm>
            <a:off x="-13" y="-12188"/>
            <a:ext cx="8005727" cy="1612601"/>
            <a:chOff x="-13" y="-12187"/>
            <a:chExt cx="8005727" cy="1161900"/>
          </a:xfrm>
        </p:grpSpPr>
        <p:sp>
          <p:nvSpPr>
            <p:cNvPr id="80" name="Shape 80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rgbClr val="AB010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187715" y="-12187"/>
              <a:ext cx="7817999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 flipH="1">
            <a:off x="8964665" y="6165014"/>
            <a:ext cx="187800" cy="695100"/>
          </a:xfrm>
          <a:prstGeom prst="rect">
            <a:avLst/>
          </a:prstGeom>
          <a:solidFill>
            <a:srgbClr val="AB010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 flipH="1">
            <a:off x="3866777" y="6165014"/>
            <a:ext cx="5097900" cy="6951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866812" y="6165014"/>
            <a:ext cx="5097900" cy="69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33867" y="-94"/>
            <a:ext cx="3409812" cy="2810236"/>
            <a:chOff x="0" y="1493"/>
            <a:chExt cx="3409812" cy="2810236"/>
          </a:xfrm>
        </p:grpSpPr>
        <p:cxnSp>
          <p:nvCxnSpPr>
            <p:cNvPr id="6" name="Shape 6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Shape 7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Shape 18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Shape 19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Shape 20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Shape 21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Shape 22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Shape 23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Shape 24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Shape 25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Shape 26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Shape 27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Shape 28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Shape 29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Shape 30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2pPr>
            <a:lvl3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3pPr>
            <a:lvl4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3" name="Shape 33"/>
          <p:cNvGrpSpPr/>
          <p:nvPr/>
        </p:nvGrpSpPr>
        <p:grpSpPr>
          <a:xfrm rot="10800000">
            <a:off x="5734187" y="4047858"/>
            <a:ext cx="3409812" cy="2810236"/>
            <a:chOff x="0" y="1493"/>
            <a:chExt cx="3409812" cy="2810236"/>
          </a:xfrm>
        </p:grpSpPr>
        <p:cxnSp>
          <p:nvCxnSpPr>
            <p:cNvPr id="34" name="Shape 34"/>
            <p:cNvCxnSpPr/>
            <p:nvPr/>
          </p:nvCxnSpPr>
          <p:spPr>
            <a:xfrm>
              <a:off x="0" y="245542"/>
              <a:ext cx="32510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Shape 35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Shape 36"/>
            <p:cNvCxnSpPr/>
            <p:nvPr/>
          </p:nvCxnSpPr>
          <p:spPr>
            <a:xfrm>
              <a:off x="0" y="474143"/>
              <a:ext cx="26669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Shape 37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Shape 38"/>
            <p:cNvCxnSpPr/>
            <p:nvPr/>
          </p:nvCxnSpPr>
          <p:spPr>
            <a:xfrm>
              <a:off x="0" y="931342"/>
              <a:ext cx="18626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Shape 39"/>
            <p:cNvCxnSpPr/>
            <p:nvPr/>
          </p:nvCxnSpPr>
          <p:spPr>
            <a:xfrm>
              <a:off x="0" y="1159942"/>
              <a:ext cx="14900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Shape 40"/>
            <p:cNvCxnSpPr/>
            <p:nvPr/>
          </p:nvCxnSpPr>
          <p:spPr>
            <a:xfrm>
              <a:off x="0" y="1388542"/>
              <a:ext cx="12191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Shape 41"/>
            <p:cNvCxnSpPr/>
            <p:nvPr/>
          </p:nvCxnSpPr>
          <p:spPr>
            <a:xfrm>
              <a:off x="0" y="1617142"/>
              <a:ext cx="9905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Shape 42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Shape 43"/>
            <p:cNvCxnSpPr/>
            <p:nvPr/>
          </p:nvCxnSpPr>
          <p:spPr>
            <a:xfrm>
              <a:off x="0" y="2074342"/>
              <a:ext cx="5333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Shape 44"/>
            <p:cNvCxnSpPr/>
            <p:nvPr/>
          </p:nvCxnSpPr>
          <p:spPr>
            <a:xfrm>
              <a:off x="0" y="2302943"/>
              <a:ext cx="2624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Shape 45"/>
            <p:cNvCxnSpPr/>
            <p:nvPr/>
          </p:nvCxnSpPr>
          <p:spPr>
            <a:xfrm rot="-5400000">
              <a:off x="-814261" y="1238115"/>
              <a:ext cx="24683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Shape 46"/>
            <p:cNvCxnSpPr/>
            <p:nvPr/>
          </p:nvCxnSpPr>
          <p:spPr>
            <a:xfrm rot="-5400000">
              <a:off x="-357712" y="1014527"/>
              <a:ext cx="20180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Shape 47"/>
            <p:cNvCxnSpPr/>
            <p:nvPr/>
          </p:nvCxnSpPr>
          <p:spPr>
            <a:xfrm rot="-5400000">
              <a:off x="-853" y="887576"/>
              <a:ext cx="17639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Shape 48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Shape 49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Shape 50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Shape 51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Shape 52"/>
            <p:cNvCxnSpPr/>
            <p:nvPr/>
          </p:nvCxnSpPr>
          <p:spPr>
            <a:xfrm rot="-5400000">
              <a:off x="1590398" y="440776"/>
              <a:ext cx="8795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Shape 5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Shape 54"/>
            <p:cNvCxnSpPr/>
            <p:nvPr/>
          </p:nvCxnSpPr>
          <p:spPr>
            <a:xfrm rot="-5400000">
              <a:off x="2198066" y="292493"/>
              <a:ext cx="5834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Shape 55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Shape 56"/>
            <p:cNvCxnSpPr/>
            <p:nvPr/>
          </p:nvCxnSpPr>
          <p:spPr>
            <a:xfrm rot="-5400000">
              <a:off x="2801688" y="148627"/>
              <a:ext cx="2954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Shape 57"/>
            <p:cNvCxnSpPr/>
            <p:nvPr/>
          </p:nvCxnSpPr>
          <p:spPr>
            <a:xfrm rot="-5400000">
              <a:off x="3079242" y="102444"/>
              <a:ext cx="201599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Shape 58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w="12700" cap="flat">
              <a:solidFill>
                <a:srgbClr val="B7CCE4">
                  <a:alpha val="5373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txGuhebF6sQ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r4fMHrR1MG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v/kSnbEIy_h_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2015-ieee-southeastcon/hardware-competition-overview-and-rules/657025027666068" TargetMode="External"/><Relationship Id="rId7" Type="http://schemas.openxmlformats.org/officeDocument/2006/relationships/hyperlink" Target="http://wiki.ros.org/costmap_2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os.org/news/2013/09/ros-hydro-medusa-released.html" TargetMode="External"/><Relationship Id="rId5" Type="http://schemas.openxmlformats.org/officeDocument/2006/relationships/hyperlink" Target="http://arduino.cc/en/Main/ArduinoBoardDiecimila" TargetMode="External"/><Relationship Id="rId4" Type="http://schemas.openxmlformats.org/officeDocument/2006/relationships/hyperlink" Target="http://en.wikipedia.org/wiki/PID_controlle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685800" y="2266575"/>
            <a:ext cx="6400799" cy="1333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SECON 2015 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685800" y="3600451"/>
            <a:ext cx="6400799" cy="9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Midterm Presentation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LED Start: Prototype  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277" y="2300850"/>
            <a:ext cx="5578951" cy="369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Autonomous Navigation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500700" y="1806850"/>
            <a:ext cx="8142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Requirements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Autonomously navigate a flat course using white lines on the floor</a:t>
            </a: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Recognize and approach squares containing toys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Approach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Two-level navigation system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High-level autonomy using the Robot Operating System (ROS) on a Beaglebone</a:t>
            </a: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Low-level motor control using a PID controller on an Arduino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Considerations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Speed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Localization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Accuracy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Motor Controller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36400" y="1981950"/>
            <a:ext cx="50289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Powered by an Arduino</a:t>
            </a:r>
          </a:p>
          <a:p>
            <a:pPr marL="457200" lvl="0" indent="-368300" rtl="0">
              <a:lnSpc>
                <a:spcPct val="100000"/>
              </a:lnSpc>
              <a:spcBef>
                <a:spcPts val="100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Uses motor encoders to determine wheel position and velocity</a:t>
            </a:r>
          </a:p>
          <a:p>
            <a:pPr marL="457200" lvl="0" indent="-368300" rtl="0">
              <a:lnSpc>
                <a:spcPct val="100000"/>
              </a:lnSpc>
              <a:spcBef>
                <a:spcPts val="100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Converts wheel positions into robot odometry data</a:t>
            </a:r>
          </a:p>
          <a:p>
            <a:pPr marL="457200" lvl="0" indent="-368300" rtl="0">
              <a:lnSpc>
                <a:spcPct val="100000"/>
              </a:lnSpc>
              <a:spcBef>
                <a:spcPts val="100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Uses a PID controller model to match and maintain a target velocity</a:t>
            </a:r>
          </a:p>
          <a:p>
            <a:pPr marL="457200" lvl="0" indent="-368300" rtl="0">
              <a:lnSpc>
                <a:spcPct val="100000"/>
              </a:lnSpc>
              <a:spcBef>
                <a:spcPts val="100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Uses a serial interface to send odometry and receive commands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00" y="1744700"/>
            <a:ext cx="3545749" cy="236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8263800" y="3635575"/>
            <a:ext cx="394200" cy="3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[2]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8784450" y="6528250"/>
            <a:ext cx="486000" cy="28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[3]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249" y="4407485"/>
            <a:ext cx="3545748" cy="245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Autonomy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9800" y="1779325"/>
            <a:ext cx="57051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Implemented using ROS Hydro</a:t>
            </a:r>
          </a:p>
          <a:p>
            <a:pPr marL="457200" lvl="0" indent="-368300" rtl="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Will use a line follower sensor to build a costmap of the course</a:t>
            </a:r>
          </a:p>
          <a:p>
            <a:pPr marL="457200" lvl="0" indent="-368300" rtl="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Will identify intersections and other landmarks in order to find toys</a:t>
            </a:r>
          </a:p>
          <a:p>
            <a:pPr marL="457200" lvl="0" indent="-368300" rtl="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Robust to unknown course layouts</a:t>
            </a:r>
          </a:p>
          <a:p>
            <a:pPr marL="457200" lvl="0" indent="-368300" rtl="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Efficient at navigating known course layouts</a:t>
            </a:r>
          </a:p>
          <a:p>
            <a:pPr marL="457200" lvl="0" indent="-368300" rtl="0">
              <a:lnSpc>
                <a:spcPct val="115000"/>
              </a:lnSpc>
              <a:spcBef>
                <a:spcPts val="100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Communicates with the motor controller using the rosserial package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900" y="1608400"/>
            <a:ext cx="2421374" cy="25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900" y="4457900"/>
            <a:ext cx="2476486" cy="2161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8446275" y="3841625"/>
            <a:ext cx="604499" cy="35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[4]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8501375" y="6386900"/>
            <a:ext cx="604499" cy="35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[5]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Toy Tasks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457200" y="2082475"/>
            <a:ext cx="8229600" cy="4462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600"/>
              <a:t>Play Simon Says for 15 seconds</a:t>
            </a:r>
          </a:p>
          <a:p>
            <a:pPr lvl="0" rtl="0">
              <a:spcBef>
                <a:spcPts val="0"/>
              </a:spcBef>
              <a:buNone/>
            </a:pPr>
            <a:endParaRPr sz="2600"/>
          </a:p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600"/>
              <a:t>Rotate Rubik's Cube 180°</a:t>
            </a:r>
          </a:p>
          <a:p>
            <a:pPr lvl="0" rtl="0">
              <a:spcBef>
                <a:spcPts val="0"/>
              </a:spcBef>
              <a:buNone/>
            </a:pPr>
            <a:endParaRPr sz="2600"/>
          </a:p>
          <a:p>
            <a:pPr marL="457200" lvl="0" indent="-3937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600"/>
              <a:t>Pick Up a single playing card from a full deck</a:t>
            </a:r>
          </a:p>
          <a:p>
            <a:pPr lvl="0" rtl="0">
              <a:spcBef>
                <a:spcPts val="0"/>
              </a:spcBef>
              <a:buNone/>
            </a:pPr>
            <a:endParaRPr sz="2600"/>
          </a:p>
          <a:p>
            <a:pPr marL="457200" lvl="0" indent="-3937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600"/>
              <a:t>Draw “IEEE” on an Etch-a-Sketch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152626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Simon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780888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Requirements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Ability to depress all 5 buttons on toy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Must detect the correct buttons to press</a:t>
            </a:r>
          </a:p>
          <a:p>
            <a:pPr rtl="0">
              <a:spcBef>
                <a:spcPts val="1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Approach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Attach photoresistors to each of the arms used to press buttons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Monitor photoresistors’ data and record buttons that light up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Play back this sequence by pressing the buttons with servo controlled arms</a:t>
            </a:r>
          </a:p>
          <a:p>
            <a:pPr rtl="0">
              <a:spcBef>
                <a:spcPts val="1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Considerations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Ambient light can affect photoresistor processing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Different Simon toys may produce different amounts of light</a:t>
            </a:r>
          </a:p>
          <a:p>
            <a:pPr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209" name="Shape 209"/>
          <p:cNvSpPr txBox="1"/>
          <p:nvPr/>
        </p:nvSpPr>
        <p:spPr>
          <a:xfrm>
            <a:off x="7107700" y="3165925"/>
            <a:ext cx="329999" cy="121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275" y="1748225"/>
            <a:ext cx="1399125" cy="167894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7217500" y="3351225"/>
            <a:ext cx="329999" cy="14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Simon Prototype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38" y="1857100"/>
            <a:ext cx="6809522" cy="451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Simon Demo</a:t>
            </a:r>
          </a:p>
        </p:txBody>
      </p:sp>
      <p:sp>
        <p:nvSpPr>
          <p:cNvPr id="223" name="Shape 223">
            <a:hlinkClick r:id="rId3"/>
          </p:cNvPr>
          <p:cNvSpPr/>
          <p:nvPr/>
        </p:nvSpPr>
        <p:spPr>
          <a:xfrm>
            <a:off x="767237" y="1704775"/>
            <a:ext cx="6695425" cy="50215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Rubik’s Cube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557900" y="1917275"/>
            <a:ext cx="73743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Requirements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Spin just the top layer of the cube 180</a:t>
            </a:r>
            <a:r>
              <a:rPr lang="en" sz="2400"/>
              <a:t>°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/>
          </a:p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Approach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Swing instrument down on top of cube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Rotate instrument, spinning the cube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/>
          </a:p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Considerations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Newer cubes require more force to rotate compared to frequently used cubes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675" y="2017075"/>
            <a:ext cx="1854224" cy="175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Rubik’s Cube</a:t>
            </a:r>
            <a:r>
              <a:rPr lang="en" sz="3000"/>
              <a:t> </a:t>
            </a:r>
            <a:r>
              <a:rPr lang="en"/>
              <a:t>Prototype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l="14188" t="12222" r="12140" b="3017"/>
          <a:stretch/>
        </p:blipFill>
        <p:spPr>
          <a:xfrm>
            <a:off x="515875" y="2469525"/>
            <a:ext cx="3884360" cy="29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l="13400" t="12222" r="12929" b="3017"/>
          <a:stretch/>
        </p:blipFill>
        <p:spPr>
          <a:xfrm>
            <a:off x="4788300" y="2469524"/>
            <a:ext cx="3884348" cy="29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Team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408275" y="3139200"/>
            <a:ext cx="18354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1800"/>
              <a:t>Bryce Amacker</a:t>
            </a:r>
          </a:p>
          <a:p>
            <a:pPr algn="ctr">
              <a:spcBef>
                <a:spcPts val="0"/>
              </a:spcBef>
              <a:buNone/>
            </a:pPr>
            <a:r>
              <a:rPr lang="en" sz="1800"/>
              <a:t>Team Leader</a:t>
            </a:r>
          </a:p>
        </p:txBody>
      </p:sp>
      <p:sp>
        <p:nvSpPr>
          <p:cNvPr id="97" name="Shape 97"/>
          <p:cNvSpPr/>
          <p:nvPr/>
        </p:nvSpPr>
        <p:spPr>
          <a:xfrm>
            <a:off x="711275" y="1975800"/>
            <a:ext cx="1229399" cy="1163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98" name="Shape 98"/>
          <p:cNvSpPr txBox="1"/>
          <p:nvPr/>
        </p:nvSpPr>
        <p:spPr>
          <a:xfrm>
            <a:off x="2460625" y="3139200"/>
            <a:ext cx="18354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Steven Calhoun</a:t>
            </a:r>
          </a:p>
        </p:txBody>
      </p:sp>
      <p:sp>
        <p:nvSpPr>
          <p:cNvPr id="99" name="Shape 99"/>
          <p:cNvSpPr/>
          <p:nvPr/>
        </p:nvSpPr>
        <p:spPr>
          <a:xfrm>
            <a:off x="2763625" y="1975800"/>
            <a:ext cx="1229399" cy="1163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00" name="Shape 100"/>
          <p:cNvSpPr txBox="1"/>
          <p:nvPr/>
        </p:nvSpPr>
        <p:spPr>
          <a:xfrm>
            <a:off x="4320750" y="3139200"/>
            <a:ext cx="18354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Dexter Duckworth</a:t>
            </a:r>
          </a:p>
        </p:txBody>
      </p:sp>
      <p:sp>
        <p:nvSpPr>
          <p:cNvPr id="101" name="Shape 101"/>
          <p:cNvSpPr/>
          <p:nvPr/>
        </p:nvSpPr>
        <p:spPr>
          <a:xfrm>
            <a:off x="4776150" y="1975800"/>
            <a:ext cx="1229399" cy="1163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02" name="Shape 102"/>
          <p:cNvSpPr txBox="1"/>
          <p:nvPr/>
        </p:nvSpPr>
        <p:spPr>
          <a:xfrm>
            <a:off x="4395150" y="5237225"/>
            <a:ext cx="18354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Ben Eisman</a:t>
            </a:r>
          </a:p>
        </p:txBody>
      </p:sp>
      <p:sp>
        <p:nvSpPr>
          <p:cNvPr id="103" name="Shape 103"/>
          <p:cNvSpPr/>
          <p:nvPr/>
        </p:nvSpPr>
        <p:spPr>
          <a:xfrm>
            <a:off x="4724675" y="4022375"/>
            <a:ext cx="1229399" cy="1163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04" name="Shape 104"/>
          <p:cNvSpPr/>
          <p:nvPr/>
        </p:nvSpPr>
        <p:spPr>
          <a:xfrm>
            <a:off x="6786875" y="1975800"/>
            <a:ext cx="1229399" cy="1163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05" name="Shape 105"/>
          <p:cNvSpPr/>
          <p:nvPr/>
        </p:nvSpPr>
        <p:spPr>
          <a:xfrm>
            <a:off x="699625" y="4022375"/>
            <a:ext cx="1229399" cy="1163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06" name="Shape 106"/>
          <p:cNvSpPr/>
          <p:nvPr/>
        </p:nvSpPr>
        <p:spPr>
          <a:xfrm>
            <a:off x="2712150" y="4022375"/>
            <a:ext cx="1229399" cy="1163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07" name="Shape 107"/>
          <p:cNvSpPr txBox="1"/>
          <p:nvPr/>
        </p:nvSpPr>
        <p:spPr>
          <a:xfrm>
            <a:off x="6483875" y="3190650"/>
            <a:ext cx="18354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Ryant Nelson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96625" y="5272350"/>
            <a:ext cx="18354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Faith Smith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2409150" y="5272350"/>
            <a:ext cx="18354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Tran Ton</a:t>
            </a:r>
          </a:p>
        </p:txBody>
      </p:sp>
      <p:sp>
        <p:nvSpPr>
          <p:cNvPr id="110" name="Shape 110"/>
          <p:cNvSpPr/>
          <p:nvPr/>
        </p:nvSpPr>
        <p:spPr>
          <a:xfrm>
            <a:off x="6735400" y="4022200"/>
            <a:ext cx="1229399" cy="11634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11" name="Shape 111"/>
          <p:cNvSpPr txBox="1"/>
          <p:nvPr/>
        </p:nvSpPr>
        <p:spPr>
          <a:xfrm>
            <a:off x="6432400" y="5185600"/>
            <a:ext cx="18354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Dr. J.W. Bruce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/>
              <a:t>Faculty Advisor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27" y="1846237"/>
            <a:ext cx="1297772" cy="1297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3" y="3910372"/>
            <a:ext cx="1275228" cy="1275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51" y="1877321"/>
            <a:ext cx="1261798" cy="1261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25" y="1862277"/>
            <a:ext cx="1280873" cy="12808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51" y="1857549"/>
            <a:ext cx="1280874" cy="1281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75" y="3910371"/>
            <a:ext cx="1279555" cy="12795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25" y="3788249"/>
            <a:ext cx="1318974" cy="14667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Rubik’s Cube Demo</a:t>
            </a:r>
          </a:p>
        </p:txBody>
      </p:sp>
      <p:sp>
        <p:nvSpPr>
          <p:cNvPr id="243" name="Shape 243">
            <a:hlinkClick r:id="rId3"/>
          </p:cNvPr>
          <p:cNvSpPr/>
          <p:nvPr/>
        </p:nvSpPr>
        <p:spPr>
          <a:xfrm>
            <a:off x="806450" y="1724500"/>
            <a:ext cx="6617000" cy="49627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Playing Card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457200" y="1934763"/>
            <a:ext cx="8229600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Requirements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Retrieve a single card from a deck of cards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400"/>
          </a:p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Approach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Navigate to deck of cards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Press down on top of deck with sticky material and lift up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000"/>
          </a:p>
          <a:p>
            <a:pPr lvl="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Considerations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Misalignment between instrument and deck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Sticky material not successfully grabbing card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650" y="2010975"/>
            <a:ext cx="224790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Etch-a-Sketch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859200"/>
            <a:ext cx="7943700" cy="4468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Requirements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Draw the letters “IEEE” on an Etch-a-Sketch</a:t>
            </a:r>
          </a:p>
          <a:p>
            <a:pPr lvl="0" rtl="0">
              <a:spcBef>
                <a:spcPts val="1600"/>
              </a:spcBef>
              <a:spcAft>
                <a:spcPts val="8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Approach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Pull Etch-a-Sketch into robot with an arm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Move two servers with cone shaped grippers over the knobs of the Etch-a-Sketch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Spin each knob for precise amounts of time</a:t>
            </a:r>
          </a:p>
          <a:p>
            <a:pPr lvl="0" rtl="0">
              <a:spcBef>
                <a:spcPts val="1600"/>
              </a:spcBef>
              <a:spcAft>
                <a:spcPts val="8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38761D"/>
                </a:solidFill>
              </a:rPr>
              <a:t>Considerations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Varying levels of grip on each arm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Inconsistency in Etch-a-Sketch drawing mechanisms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000"/>
              <a:t>Speed differences between continuous servos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925" y="1940700"/>
            <a:ext cx="2038725" cy="16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6604750" y="2438000"/>
            <a:ext cx="1392900" cy="74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/>
              <a:t>IEEE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Etch-a-Sketch Prototype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250" y="1850900"/>
            <a:ext cx="7315505" cy="484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Etch-a-Sketch Demo</a:t>
            </a:r>
          </a:p>
        </p:txBody>
      </p:sp>
      <p:sp>
        <p:nvSpPr>
          <p:cNvPr id="270" name="Shape 270">
            <a:hlinkClick r:id="rId3"/>
          </p:cNvPr>
          <p:cNvSpPr/>
          <p:nvPr/>
        </p:nvSpPr>
        <p:spPr>
          <a:xfrm>
            <a:off x="775687" y="1850575"/>
            <a:ext cx="6678524" cy="4572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74750" y="407001"/>
            <a:ext cx="7315499" cy="1351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800"/>
              <a:t>Other Technical Considerations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194225" y="1673950"/>
            <a:ext cx="8496899" cy="484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   </a:t>
            </a:r>
            <a:r>
              <a:rPr lang="en" sz="2000">
                <a:solidFill>
                  <a:srgbClr val="38761D"/>
                </a:solidFill>
              </a:rPr>
              <a:t>Integration</a:t>
            </a:r>
          </a:p>
          <a:p>
            <a:pPr marL="914400" marR="0" lvl="1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◆"/>
            </a:pPr>
            <a:r>
              <a:rPr lang="en"/>
              <a:t>Unified mechanical device that will manipulate </a:t>
            </a:r>
            <a:r>
              <a:rPr lang="en" b="1"/>
              <a:t>toys incorporating</a:t>
            </a:r>
          </a:p>
          <a:p>
            <a:pPr marL="914400" marR="0" lvl="1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◆"/>
            </a:pPr>
            <a:r>
              <a:rPr lang="en"/>
              <a:t>Make sure each toy’s prototype do not interfere each other </a:t>
            </a:r>
          </a:p>
          <a:p>
            <a:pPr marR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R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/>
              <a:t>   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endParaRPr sz="2000">
              <a:solidFill>
                <a:srgbClr val="38761D"/>
              </a:solidFill>
            </a:endParaRP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100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   Weight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◆"/>
            </a:pPr>
            <a:r>
              <a:rPr lang="en"/>
              <a:t>Heavy robot requires larger motors and higher-capacity batteries </a:t>
            </a:r>
          </a:p>
          <a:p>
            <a:pPr marL="914400" lvl="1" indent="-3429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◆"/>
            </a:pPr>
            <a:r>
              <a:rPr lang="en"/>
              <a:t>Manage </a:t>
            </a:r>
            <a:r>
              <a:rPr lang="en" b="1"/>
              <a:t>Weight distribution</a:t>
            </a:r>
            <a:r>
              <a:rPr lang="en"/>
              <a:t> over the base of the robot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t="-23137" r="-23137"/>
          <a:stretch/>
        </p:blipFill>
        <p:spPr>
          <a:xfrm>
            <a:off x="471150" y="2760200"/>
            <a:ext cx="3329724" cy="21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550" y="3092425"/>
            <a:ext cx="4319049" cy="210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57200" y="134800"/>
            <a:ext cx="80171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Processors </a:t>
            </a:r>
          </a:p>
        </p:txBody>
      </p:sp>
      <p:graphicFrame>
        <p:nvGraphicFramePr>
          <p:cNvPr id="284" name="Shape 284"/>
          <p:cNvGraphicFramePr/>
          <p:nvPr/>
        </p:nvGraphicFramePr>
        <p:xfrm>
          <a:off x="381000" y="2081100"/>
          <a:ext cx="8449800" cy="4240600"/>
        </p:xfrm>
        <a:graphic>
          <a:graphicData uri="http://schemas.openxmlformats.org/drawingml/2006/table">
            <a:tbl>
              <a:tblPr>
                <a:noFill/>
                <a:tableStyleId>{A790C391-1DC2-451A-BD5F-FE91384028FC}</a:tableStyleId>
              </a:tblPr>
              <a:tblGrid>
                <a:gridCol w="1940350"/>
                <a:gridCol w="3934500"/>
                <a:gridCol w="2574950"/>
              </a:tblGrid>
              <a:tr h="63335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</a:rPr>
                        <a:t>Options</a:t>
                      </a:r>
                    </a:p>
                  </a:txBody>
                  <a:tcPr marL="91425" marR="91425" marT="91425" marB="91425" anchor="ctr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</a:rPr>
                        <a:t>Pros</a:t>
                      </a:r>
                    </a:p>
                  </a:txBody>
                  <a:tcPr marL="91425" marR="91425" marT="91425" marB="91425" anchor="ctr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</a:rPr>
                        <a:t>Cons</a:t>
                      </a:r>
                    </a:p>
                  </a:txBody>
                  <a:tcPr marL="91425" marR="91425" marT="91425" marB="91425" anchor="ctr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0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</a:rPr>
                        <a:t>PIC24H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More I/O ports</a:t>
                      </a:r>
                    </a:p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Inexpensive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600">
                        <a:solidFill>
                          <a:schemeClr val="dk2"/>
                        </a:solidFill>
                      </a:endParaRPr>
                    </a:p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Experience from class work</a:t>
                      </a:r>
                    </a:p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Resources from ECE faculty</a:t>
                      </a:r>
                    </a:p>
                    <a:p>
                      <a:pPr marL="457200" lvl="0" indent="-33020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Code from previous SECON teams 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Platform not included</a:t>
                      </a:r>
                    </a:p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More complex to program and debug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6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7665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</a:rPr>
                        <a:t>Arduino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Platform included</a:t>
                      </a:r>
                    </a:p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Easy-to use hardware &amp; software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 sz="1600">
                        <a:solidFill>
                          <a:schemeClr val="dk2"/>
                        </a:solidFill>
                      </a:endParaRPr>
                    </a:p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Great online community support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30200" rtl="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Not enough I/O ports</a:t>
                      </a:r>
                    </a:p>
                    <a:p>
                      <a:pPr marL="457200" lvl="0" indent="-330200">
                        <a:spcBef>
                          <a:spcPts val="0"/>
                        </a:spcBef>
                        <a:buClr>
                          <a:schemeClr val="dk2"/>
                        </a:buClr>
                        <a:buSzPct val="100000"/>
                        <a:buFont typeface="Arial"/>
                        <a:buChar char="-"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Expensive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50" y="5004566"/>
            <a:ext cx="1769400" cy="126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00" y="3121600"/>
            <a:ext cx="136207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Timeline</a:t>
            </a:r>
          </a:p>
        </p:txBody>
      </p:sp>
      <p:graphicFrame>
        <p:nvGraphicFramePr>
          <p:cNvPr id="292" name="Shape 292"/>
          <p:cNvGraphicFramePr/>
          <p:nvPr/>
        </p:nvGraphicFramePr>
        <p:xfrm>
          <a:off x="628125" y="1865587"/>
          <a:ext cx="7353450" cy="4109985"/>
        </p:xfrm>
        <a:graphic>
          <a:graphicData uri="http://schemas.openxmlformats.org/drawingml/2006/table">
            <a:tbl>
              <a:tblPr>
                <a:noFill/>
                <a:tableStyleId>{3CA2DA84-DD71-4BBE-8A75-434BCB519E7B}</a:tableStyleId>
              </a:tblPr>
              <a:tblGrid>
                <a:gridCol w="2673900"/>
                <a:gridCol w="958325"/>
                <a:gridCol w="957475"/>
                <a:gridCol w="955250"/>
                <a:gridCol w="875150"/>
                <a:gridCol w="933350"/>
              </a:tblGrid>
              <a:tr h="35005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80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Aug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Sep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Oct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Nov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Dec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</a:tr>
              <a:tr h="5706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Course Construction &amp; Strategy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33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Research &amp; Purchasing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33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Programming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06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Circuit Design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06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Debugging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933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Prototype</a:t>
                      </a:r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lnL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480350" y="1943400"/>
            <a:ext cx="7959000" cy="4663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[1] Institute of Electrical and Electronic Engineers Southeastern Conference (IEEE SECON) Rules Internet: </a:t>
            </a: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://www.facebook.com/notes/2015-ieee-southeastcon/hardware-competition-overview-and-rules/657025027666068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(Accessed: 2 September , 2014)</a:t>
            </a:r>
          </a:p>
          <a:p>
            <a:pPr lvl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[2] PID controller, Wikipedia, [online] </a:t>
            </a: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2014, </a:t>
            </a:r>
            <a:r>
              <a:rPr lang="en" u="sng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</a:t>
            </a:r>
            <a:r>
              <a:rPr lang="en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://en.wikipedia.org/wiki/PID_controller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(Accessed: 29 September 2014)</a:t>
            </a:r>
          </a:p>
          <a:p>
            <a:pPr lvl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[3] Arduino Diecimila, Arduino, [online], </a:t>
            </a:r>
            <a:r>
              <a:rPr lang="en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http://arduino.cc/en/Main/ArduinoBoardDiecimila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(Accessed: 29 September 2014)</a:t>
            </a:r>
          </a:p>
          <a:p>
            <a:pPr lvl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[4] T. Foote, “ROS Hydro Medusa Released!,” (ROS.org), [online] 9 September 2013, </a:t>
            </a:r>
            <a:r>
              <a:rPr lang="en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http://www.ros.org/news/2013/09/ros-hydro-medusa-released.html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(Accessed: 29 September 2014)</a:t>
            </a:r>
          </a:p>
          <a:p>
            <a:pPr lvl="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[5] costmap_2d, ROS.org, [online] 2008</a:t>
            </a:r>
            <a:r>
              <a:rPr lang="en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u="sng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http://wiki.ros.org/costmap_2d</a:t>
            </a:r>
            <a:r>
              <a:rPr lang="en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(Accessed: 29 September 2014)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  <a:p>
            <a:pPr>
              <a:spcBef>
                <a:spcPts val="0"/>
              </a:spcBef>
              <a:buNone/>
            </a:pPr>
            <a:endParaRPr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ctrTitle"/>
          </p:nvPr>
        </p:nvSpPr>
        <p:spPr>
          <a:xfrm>
            <a:off x="685800" y="2266575"/>
            <a:ext cx="6400799" cy="1333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SECON 2015 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subTitle" idx="1"/>
          </p:nvPr>
        </p:nvSpPr>
        <p:spPr>
          <a:xfrm>
            <a:off x="685800" y="3600451"/>
            <a:ext cx="6400799" cy="9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Midterm Presentation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591975"/>
            <a:ext cx="8229600" cy="537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★"/>
            </a:pPr>
            <a:r>
              <a:rPr lang="en" sz="2000"/>
              <a:t>Competition Overview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★"/>
            </a:pPr>
            <a:r>
              <a:rPr lang="en" sz="2000"/>
              <a:t>Practical Constraints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/>
              <a:t>Sustainability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/>
              <a:t>Environmental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★"/>
            </a:pPr>
            <a:r>
              <a:rPr lang="en" sz="2000"/>
              <a:t>Technical Constraints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/>
              <a:t>Autonomous Navigation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/>
              <a:t>Speed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/>
              <a:t>LED Start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/>
              <a:t>Toy Tasks</a:t>
            </a:r>
          </a:p>
          <a:p>
            <a:pPr marL="1371600" lvl="2" indent="-3429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■"/>
            </a:pPr>
            <a:r>
              <a:rPr lang="en"/>
              <a:t>Simon</a:t>
            </a:r>
          </a:p>
          <a:p>
            <a:pPr marL="1371600" lvl="2" indent="-3429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■"/>
            </a:pPr>
            <a:r>
              <a:rPr lang="en"/>
              <a:t>Rubik’s Cube</a:t>
            </a:r>
          </a:p>
          <a:p>
            <a:pPr marL="1371600" lvl="2" indent="-34290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■"/>
            </a:pPr>
            <a:r>
              <a:rPr lang="en"/>
              <a:t>Playing Card</a:t>
            </a:r>
          </a:p>
          <a:p>
            <a:pPr marL="1371600" lvl="2" indent="-3429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■"/>
            </a:pPr>
            <a:r>
              <a:rPr lang="en"/>
              <a:t>Etch-a-Sketch</a:t>
            </a: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★"/>
            </a:pPr>
            <a:r>
              <a:rPr lang="en" sz="2000"/>
              <a:t>Other Technical Considerations 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★"/>
            </a:pPr>
            <a:r>
              <a:rPr lang="en" sz="2000"/>
              <a:t>Timeline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★"/>
            </a:pPr>
            <a:r>
              <a:rPr lang="en" sz="2000"/>
              <a:t>References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528062" y="411425"/>
            <a:ext cx="7315499" cy="1035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Competition Overview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838200" y="1857100"/>
            <a:ext cx="6783599" cy="430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05" y="1857110"/>
            <a:ext cx="6783494" cy="435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018" y="4109090"/>
            <a:ext cx="934300" cy="83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102" y="1978832"/>
            <a:ext cx="1421631" cy="36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367" y="2536357"/>
            <a:ext cx="1080548" cy="36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882" y="2051101"/>
            <a:ext cx="1764515" cy="1642113"/>
          </a:xfrm>
          <a:prstGeom prst="rect">
            <a:avLst/>
          </a:pr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062" y="5802234"/>
            <a:ext cx="1169488" cy="25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636" y="5250273"/>
            <a:ext cx="1169488" cy="36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915" y="5854357"/>
            <a:ext cx="1169488" cy="25739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975236" y="4229278"/>
            <a:ext cx="1360799" cy="172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Start upon red LED shutoff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5712593" y="1978832"/>
            <a:ext cx="1857900" cy="19406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Sample Course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6573021" y="4562350"/>
            <a:ext cx="1360799" cy="68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Finish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Points System</a:t>
            </a:r>
          </a:p>
        </p:txBody>
      </p:sp>
      <p:graphicFrame>
        <p:nvGraphicFramePr>
          <p:cNvPr id="140" name="Shape 140"/>
          <p:cNvGraphicFramePr/>
          <p:nvPr/>
        </p:nvGraphicFramePr>
        <p:xfrm>
          <a:off x="9725" y="1608809"/>
          <a:ext cx="9124550" cy="5243415"/>
        </p:xfrm>
        <a:graphic>
          <a:graphicData uri="http://schemas.openxmlformats.org/drawingml/2006/table">
            <a:tbl>
              <a:tblPr>
                <a:noFill/>
                <a:tableStyleId>{C0313F56-BDA3-4C4F-B9D0-EB769A463811}</a:tableStyleId>
              </a:tblPr>
              <a:tblGrid>
                <a:gridCol w="4334525"/>
                <a:gridCol w="4790025"/>
              </a:tblGrid>
              <a:tr h="4172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</a:rPr>
                        <a:t>Task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dk2"/>
                          </a:solidFill>
                        </a:rPr>
                        <a:t>Points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52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Robot starting upon red LED shutoff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100 points, disqualified if unable to start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85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Navigating to each station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10 points per station.  There are four stations.  40 total points possible.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857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Playing Simon without error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10 points per second, up to 15 seconds.  150 total points possible.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05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Drawing “IEEE”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50 points per letter.  200 total points possible.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01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Rotate top panel of Rubik’s cube 180 degrees.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50 points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525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Pick up card and carry across the finish line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50 points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662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Speed, efficiency, engineering excellence.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Undetermined amount of points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149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Finishing before the 5 minutes is up.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</a:rPr>
                        <a:t>300 - the time in seconds it took to cross the finish line.</a:t>
                      </a:r>
                    </a:p>
                  </a:txBody>
                  <a:tcPr marL="91425" marR="91425" marT="91425" marB="91425" anchor="ctr">
                    <a:lnL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32350" y="134800"/>
            <a:ext cx="76331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Sustainability</a:t>
            </a:r>
          </a:p>
        </p:txBody>
      </p:sp>
      <p:graphicFrame>
        <p:nvGraphicFramePr>
          <p:cNvPr id="146" name="Shape 146"/>
          <p:cNvGraphicFramePr/>
          <p:nvPr>
            <p:extLst>
              <p:ext uri="{D42A27DB-BD31-4B8C-83A1-F6EECF244321}">
                <p14:modId xmlns:p14="http://schemas.microsoft.com/office/powerpoint/2010/main" val="376915801"/>
              </p:ext>
            </p:extLst>
          </p:nvPr>
        </p:nvGraphicFramePr>
        <p:xfrm>
          <a:off x="221950" y="1929825"/>
          <a:ext cx="8678982" cy="4679319"/>
        </p:xfrm>
        <a:graphic>
          <a:graphicData uri="http://schemas.openxmlformats.org/drawingml/2006/table">
            <a:tbl>
              <a:tblPr>
                <a:noFill/>
                <a:tableStyleId>{66A64EA9-A9EA-42E3-AF50-F75FFC45DF18}</a:tableStyleId>
              </a:tblPr>
              <a:tblGrid>
                <a:gridCol w="4115334"/>
                <a:gridCol w="4563648"/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2800" dirty="0"/>
                        <a:t>Problem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2800" dirty="0"/>
                        <a:t>Solution</a:t>
                      </a:r>
                    </a:p>
                  </a:txBody>
                  <a:tcPr marL="91425" marR="91425" marT="91425" marB="91425"/>
                </a:tc>
              </a:tr>
              <a:tr h="4069749">
                <a:tc>
                  <a:txBody>
                    <a:bodyPr/>
                    <a:lstStyle/>
                    <a:p>
                      <a:pPr marL="457200" lvl="0" indent="-4191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❖"/>
                      </a:pPr>
                      <a:r>
                        <a:rPr lang="en" sz="2800" dirty="0"/>
                        <a:t>The course must be completed in 5 minutes or less.  </a:t>
                      </a:r>
                      <a:endParaRPr lang="en" sz="2800" dirty="0" smtClean="0"/>
                    </a:p>
                    <a:p>
                      <a:pPr marL="38100" lvl="0" indent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endParaRPr lang="en" sz="2800" dirty="0"/>
                    </a:p>
                    <a:p>
                      <a:pPr marL="457200" lvl="0" indent="-4191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❖"/>
                      </a:pPr>
                      <a:r>
                        <a:rPr lang="en" sz="2800" dirty="0"/>
                        <a:t>There is an uncertain amount of time between rounds of competition.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4191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❖"/>
                      </a:pPr>
                      <a:r>
                        <a:rPr lang="en" sz="2800" dirty="0"/>
                        <a:t>We will select a rechargeable battery with a life of at least 20 minutes. </a:t>
                      </a:r>
                      <a:endParaRPr lang="en" sz="2800" dirty="0" smtClean="0"/>
                    </a:p>
                    <a:p>
                      <a:pPr marL="38100" lvl="0" indent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endParaRPr lang="en" sz="2800" dirty="0"/>
                    </a:p>
                    <a:p>
                      <a:pPr marL="457200" lvl="0" indent="-4191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❖"/>
                      </a:pPr>
                      <a:r>
                        <a:rPr lang="en" sz="2800" dirty="0"/>
                        <a:t>We will use fresh batteries in competition to ensure optimal conditions.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Environmental</a:t>
            </a:r>
          </a:p>
        </p:txBody>
      </p:sp>
      <p:graphicFrame>
        <p:nvGraphicFramePr>
          <p:cNvPr id="152" name="Shape 152"/>
          <p:cNvGraphicFramePr/>
          <p:nvPr>
            <p:extLst>
              <p:ext uri="{D42A27DB-BD31-4B8C-83A1-F6EECF244321}">
                <p14:modId xmlns:p14="http://schemas.microsoft.com/office/powerpoint/2010/main" val="2710346201"/>
              </p:ext>
            </p:extLst>
          </p:nvPr>
        </p:nvGraphicFramePr>
        <p:xfrm>
          <a:off x="210375" y="1929825"/>
          <a:ext cx="8723250" cy="4540423"/>
        </p:xfrm>
        <a:graphic>
          <a:graphicData uri="http://schemas.openxmlformats.org/drawingml/2006/table">
            <a:tbl>
              <a:tblPr>
                <a:noFill/>
                <a:tableStyleId>{CAE2544C-D027-4A63-95DE-A4DBF0033C54}</a:tableStyleId>
              </a:tblPr>
              <a:tblGrid>
                <a:gridCol w="4136325"/>
                <a:gridCol w="4586925"/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 dirty="0"/>
                        <a:t>Problem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Solution</a:t>
                      </a:r>
                    </a:p>
                  </a:txBody>
                  <a:tcPr marL="91425" marR="91425" marT="91425" marB="91425"/>
                </a:tc>
              </a:tr>
              <a:tr h="3991813">
                <a:tc>
                  <a:txBody>
                    <a:bodyPr/>
                    <a:lstStyle/>
                    <a:p>
                      <a:pPr marL="457200" lvl="0" indent="-3810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❖"/>
                      </a:pPr>
                      <a:r>
                        <a:rPr lang="en" sz="2400" dirty="0"/>
                        <a:t>Competition space will be full of spectators, competitors, and judges making noise. </a:t>
                      </a:r>
                      <a:endParaRPr lang="en" sz="2400" dirty="0" smtClean="0"/>
                    </a:p>
                    <a:p>
                      <a:pPr marL="76200" lvl="0" indent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endParaRPr lang="en" sz="2400" dirty="0"/>
                    </a:p>
                    <a:p>
                      <a:pPr marL="457200" lvl="0" indent="-3810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❖"/>
                      </a:pPr>
                      <a:r>
                        <a:rPr lang="en" sz="2400" dirty="0"/>
                        <a:t>The team will be unable to control the light levels in the competition space.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810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❖"/>
                      </a:pPr>
                      <a:r>
                        <a:rPr lang="en" sz="2400" dirty="0"/>
                        <a:t>Any light or sound sensors used (especially those need for starting upon the red light and solving the Simon) must operate within a certain tolerance for unknown conditions</a:t>
                      </a:r>
                      <a:r>
                        <a:rPr lang="en" sz="2400" dirty="0" smtClean="0"/>
                        <a:t>.</a:t>
                      </a:r>
                    </a:p>
                    <a:p>
                      <a:pPr marL="76200" lvl="0" indent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</a:pPr>
                      <a:endParaRPr lang="en" sz="2400" dirty="0"/>
                    </a:p>
                    <a:p>
                      <a:pPr marL="457200" lvl="0" indent="-381000" rtl="0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100000"/>
                        <a:buFont typeface="Arial"/>
                        <a:buChar char="❖"/>
                      </a:pPr>
                      <a:r>
                        <a:rPr lang="en" sz="2400" dirty="0"/>
                        <a:t>This has been a problem for past teams.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57200" y="13480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Technical Constraints</a:t>
            </a:r>
          </a:p>
        </p:txBody>
      </p:sp>
      <p:graphicFrame>
        <p:nvGraphicFramePr>
          <p:cNvPr id="158" name="Shape 158"/>
          <p:cNvGraphicFramePr/>
          <p:nvPr/>
        </p:nvGraphicFramePr>
        <p:xfrm>
          <a:off x="416325" y="1944625"/>
          <a:ext cx="7609200" cy="4210020"/>
        </p:xfrm>
        <a:graphic>
          <a:graphicData uri="http://schemas.openxmlformats.org/drawingml/2006/table">
            <a:tbl>
              <a:tblPr>
                <a:noFill/>
                <a:tableStyleId>{B2652979-B6AC-4687-9F1C-046448776A70}</a:tableStyleId>
              </a:tblPr>
              <a:tblGrid>
                <a:gridCol w="1260750"/>
                <a:gridCol w="6348450"/>
              </a:tblGrid>
              <a:tr h="4444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dk2"/>
                          </a:solidFill>
                        </a:rPr>
                        <a:t>Name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dk2"/>
                          </a:solidFill>
                        </a:rPr>
                        <a:t>Description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7118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Navigation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The robot must navigate the course autonomously and locate the white squares that indicate the location of the toys.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7118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Speed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The robot must navigate through the course and play with each toy in less than 5 minutes.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7118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Size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The robot must fit within a 1' x 1' x 1' space at the start and finish of the course.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71185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LED Start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The robot must being course navigation upon the shutoff of a red LED.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  <a:tr h="9054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Toy Tasks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700">
                          <a:solidFill>
                            <a:schemeClr val="dk2"/>
                          </a:solidFill>
                        </a:rPr>
                        <a:t>The robot must be able to perform various tasks with certain pre-selected toys.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206151"/>
            <a:ext cx="7315499" cy="1351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LED Start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86375" y="1964375"/>
            <a:ext cx="8585700" cy="5042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Requirements</a:t>
            </a:r>
          </a:p>
          <a:p>
            <a:pPr marL="457200" lvl="0" indent="-3683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The robot must start course upon detection of LED off</a:t>
            </a:r>
          </a:p>
          <a:p>
            <a:pPr lvl="0" rtl="0">
              <a:spcBef>
                <a:spcPts val="1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Approach</a:t>
            </a:r>
          </a:p>
          <a:p>
            <a:pPr marL="457200" lvl="0" indent="-3683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Use photoresistor as sensor to detect light</a:t>
            </a:r>
          </a:p>
          <a:p>
            <a:pPr marL="457200" lvl="0" indent="-3683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Shield ambient light from resistor </a:t>
            </a:r>
          </a:p>
          <a:p>
            <a:pPr lvl="0" rtl="0">
              <a:spcBef>
                <a:spcPts val="1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38761D"/>
                </a:solidFill>
              </a:rPr>
              <a:t>Considerations</a:t>
            </a:r>
          </a:p>
          <a:p>
            <a:pPr marL="457200" lvl="0" indent="-3683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Photoresistor sensitivity unpredictable</a:t>
            </a:r>
          </a:p>
          <a:p>
            <a:pPr marL="457200" lvl="0" indent="-3683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Ambient light shield could encourage “false start”</a:t>
            </a:r>
          </a:p>
          <a:p>
            <a:pPr marL="457200" lvl="0" indent="-3683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200"/>
              <a:t>Course LED could be flush with plane or raised/lowered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sson-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1121</Words>
  <Application>Microsoft Office PowerPoint</Application>
  <PresentationFormat>On-screen Show (4:3)</PresentationFormat>
  <Paragraphs>236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</vt:lpstr>
      <vt:lpstr>Open Sans</vt:lpstr>
      <vt:lpstr>lesson-plan</vt:lpstr>
      <vt:lpstr>SECON 2015 </vt:lpstr>
      <vt:lpstr>The Team</vt:lpstr>
      <vt:lpstr>Outline</vt:lpstr>
      <vt:lpstr>Competition Overview</vt:lpstr>
      <vt:lpstr>Points System</vt:lpstr>
      <vt:lpstr>Sustainability</vt:lpstr>
      <vt:lpstr>Environmental</vt:lpstr>
      <vt:lpstr>Technical Constraints</vt:lpstr>
      <vt:lpstr>LED Start</vt:lpstr>
      <vt:lpstr>LED Start: Prototype  </vt:lpstr>
      <vt:lpstr>Autonomous Navigation</vt:lpstr>
      <vt:lpstr>Motor Controller</vt:lpstr>
      <vt:lpstr>Autonomy</vt:lpstr>
      <vt:lpstr>Toy Tasks</vt:lpstr>
      <vt:lpstr>Simon</vt:lpstr>
      <vt:lpstr>Simon Prototype</vt:lpstr>
      <vt:lpstr>Simon Demo</vt:lpstr>
      <vt:lpstr>Rubik’s Cube</vt:lpstr>
      <vt:lpstr>Rubik’s Cube Prototype</vt:lpstr>
      <vt:lpstr>Rubik’s Cube Demo</vt:lpstr>
      <vt:lpstr>Playing Card</vt:lpstr>
      <vt:lpstr>Etch-a-Sketch</vt:lpstr>
      <vt:lpstr>Etch-a-Sketch Prototype</vt:lpstr>
      <vt:lpstr>Etch-a-Sketch Demo</vt:lpstr>
      <vt:lpstr>Other Technical Considerations</vt:lpstr>
      <vt:lpstr>Processors </vt:lpstr>
      <vt:lpstr>Timeline</vt:lpstr>
      <vt:lpstr>References</vt:lpstr>
      <vt:lpstr>SECON 2015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 2015</dc:title>
  <dc:creator>TranTran</dc:creator>
  <cp:lastModifiedBy>TranTran</cp:lastModifiedBy>
  <cp:revision>5</cp:revision>
  <dcterms:modified xsi:type="dcterms:W3CDTF">2014-10-09T16:58:00Z</dcterms:modified>
</cp:coreProperties>
</file>